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Playfair Display"/>
      <p:regular r:id="rId27"/>
      <p:bold r:id="rId28"/>
      <p:italic r:id="rId29"/>
      <p:boldItalic r:id="rId30"/>
    </p:embeddedFont>
    <p:embeddedFont>
      <p:font typeface="Montserrat"/>
      <p:regular r:id="rId31"/>
      <p:bold r:id="rId32"/>
      <p:italic r:id="rId33"/>
      <p:boldItalic r:id="rId34"/>
    </p:embeddedFont>
    <p:embeddedFont>
      <p:font typeface="Montserrat Medium"/>
      <p:regular r:id="rId35"/>
      <p:bold r:id="rId36"/>
      <p:italic r:id="rId37"/>
      <p:boldItalic r:id="rId38"/>
    </p:embeddedFont>
    <p:embeddedFont>
      <p:font typeface="Oswald"/>
      <p:regular r:id="rId39"/>
      <p:bold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806B7B08-7247-47A4-95DB-8BC1D13A998E}">
  <a:tblStyle styleId="{806B7B08-7247-47A4-95DB-8BC1D13A998E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swald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PlayfairDisplay-bold.fntdata"/><Relationship Id="rId27" Type="http://schemas.openxmlformats.org/officeDocument/2006/relationships/font" Target="fonts/PlayfairDisplay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PlayfairDisplay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regular.fntdata"/><Relationship Id="rId30" Type="http://schemas.openxmlformats.org/officeDocument/2006/relationships/font" Target="fonts/PlayfairDisplay-boldItalic.fntdata"/><Relationship Id="rId11" Type="http://schemas.openxmlformats.org/officeDocument/2006/relationships/slide" Target="slides/slide5.xml"/><Relationship Id="rId33" Type="http://schemas.openxmlformats.org/officeDocument/2006/relationships/font" Target="fonts/Montserrat-italic.fntdata"/><Relationship Id="rId10" Type="http://schemas.openxmlformats.org/officeDocument/2006/relationships/slide" Target="slides/slide4.xml"/><Relationship Id="rId32" Type="http://schemas.openxmlformats.org/officeDocument/2006/relationships/font" Target="fonts/Montserrat-bold.fntdata"/><Relationship Id="rId13" Type="http://schemas.openxmlformats.org/officeDocument/2006/relationships/slide" Target="slides/slide7.xml"/><Relationship Id="rId35" Type="http://schemas.openxmlformats.org/officeDocument/2006/relationships/font" Target="fonts/MontserratMedium-regular.fntdata"/><Relationship Id="rId12" Type="http://schemas.openxmlformats.org/officeDocument/2006/relationships/slide" Target="slides/slide6.xml"/><Relationship Id="rId34" Type="http://schemas.openxmlformats.org/officeDocument/2006/relationships/font" Target="fonts/Montserrat-boldItalic.fntdata"/><Relationship Id="rId15" Type="http://schemas.openxmlformats.org/officeDocument/2006/relationships/slide" Target="slides/slide9.xml"/><Relationship Id="rId37" Type="http://schemas.openxmlformats.org/officeDocument/2006/relationships/font" Target="fonts/MontserratMedium-italic.fntdata"/><Relationship Id="rId14" Type="http://schemas.openxmlformats.org/officeDocument/2006/relationships/slide" Target="slides/slide8.xml"/><Relationship Id="rId36" Type="http://schemas.openxmlformats.org/officeDocument/2006/relationships/font" Target="fonts/MontserratMedium-bold.fntdata"/><Relationship Id="rId17" Type="http://schemas.openxmlformats.org/officeDocument/2006/relationships/slide" Target="slides/slide11.xml"/><Relationship Id="rId39" Type="http://schemas.openxmlformats.org/officeDocument/2006/relationships/font" Target="fonts/Oswald-regular.fntdata"/><Relationship Id="rId16" Type="http://schemas.openxmlformats.org/officeDocument/2006/relationships/slide" Target="slides/slide10.xml"/><Relationship Id="rId38" Type="http://schemas.openxmlformats.org/officeDocument/2006/relationships/font" Target="fonts/MontserratMedium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Paige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61430c10b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61430c10b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Garrett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61430c10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61430c10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Paige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61430c10b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61430c10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Jason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96440876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96440876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Jason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61430c10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461430c10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Reusable bottles similar to gatorades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Brandon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61430c10b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61430c10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Brandon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613a6464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4613a6464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Brandon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613a6464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4613a6464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Brandon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61430c10b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61430c10b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expensive web servers are if we completely customize the website rather than use a premade theme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Brandon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4613a64647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4613a6464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Jason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can say “Jason will conclude with our financial findings here” it will sound fine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461430c10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461430c10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Jason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61430c10b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61430c10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61430c10b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61430c10b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Jason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61430c10b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61430c10b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Jason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6177adffe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6177adffe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Jason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61430c10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61430c10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Jason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61430c10b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61430c10b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Paige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461430c10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461430c10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Paige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61430c10b_0_3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61430c10b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Paige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op">
    <p:bg>
      <p:bgPr>
        <a:solidFill>
          <a:srgbClr val="3D85C6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Relationship Id="rId4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5.png"/><Relationship Id="rId5" Type="http://schemas.openxmlformats.org/officeDocument/2006/relationships/image" Target="../media/image10.png"/><Relationship Id="rId6" Type="http://schemas.openxmlformats.org/officeDocument/2006/relationships/image" Target="../media/image24.png"/><Relationship Id="rId7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drive.google.com/file/d/1v5nshD2bEX7SQDp_LIMX9zt2jvXV4WCP/view" TargetMode="Externa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FA8DC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Vygorade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732600" y="3550650"/>
            <a:ext cx="7678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Paige Taylor, Brandon Black, and Jason Pisani</a:t>
            </a:r>
            <a:endParaRPr/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250" y="1403850"/>
            <a:ext cx="2146800" cy="21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2950" y="1403851"/>
            <a:ext cx="2146800" cy="214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Marketing Strategy Continued</a:t>
            </a:r>
            <a:endParaRPr b="1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6" name="Google Shape;1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975" y="1116200"/>
            <a:ext cx="2358999" cy="378697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2"/>
          <p:cNvSpPr txBox="1"/>
          <p:nvPr/>
        </p:nvSpPr>
        <p:spPr>
          <a:xfrm>
            <a:off x="2746600" y="1017725"/>
            <a:ext cx="2181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k</a:t>
            </a:r>
            <a:endParaRPr sz="800"/>
          </a:p>
        </p:txBody>
      </p:sp>
      <p:sp>
        <p:nvSpPr>
          <p:cNvPr id="128" name="Google Shape;128;p22"/>
          <p:cNvSpPr txBox="1"/>
          <p:nvPr/>
        </p:nvSpPr>
        <p:spPr>
          <a:xfrm>
            <a:off x="3243625" y="1017725"/>
            <a:ext cx="2181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k</a:t>
            </a:r>
            <a:endParaRPr sz="800"/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3050" y="1789300"/>
            <a:ext cx="4572003" cy="189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Organization and Staffing</a:t>
            </a:r>
            <a:endParaRPr b="1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5" name="Google Shape;135;p23"/>
          <p:cNvPicPr preferRelativeResize="0"/>
          <p:nvPr/>
        </p:nvPicPr>
        <p:blipFill rotWithShape="1">
          <a:blip r:embed="rId3">
            <a:alphaModFix/>
          </a:blip>
          <a:srcRect b="0" l="27067" r="27471" t="0"/>
          <a:stretch/>
        </p:blipFill>
        <p:spPr>
          <a:xfrm>
            <a:off x="2475750" y="1170125"/>
            <a:ext cx="4192500" cy="3797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Financial</a:t>
            </a:r>
            <a:r>
              <a:rPr b="1" lang="en"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Projections</a:t>
            </a:r>
            <a:endParaRPr b="1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41" name="Google Shape;141;p24"/>
          <p:cNvGraphicFramePr/>
          <p:nvPr/>
        </p:nvGraphicFramePr>
        <p:xfrm>
          <a:off x="126375" y="119968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{806B7B08-7247-47A4-95DB-8BC1D13A998E}</a:tableStyleId>
              </a:tblPr>
              <a:tblGrid>
                <a:gridCol w="3316775"/>
                <a:gridCol w="929075"/>
                <a:gridCol w="929075"/>
                <a:gridCol w="929075"/>
                <a:gridCol w="929075"/>
                <a:gridCol w="929075"/>
                <a:gridCol w="929075"/>
              </a:tblGrid>
              <a:tr h="251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Measure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Year 1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Year 2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Year 3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Year 4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Year 5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 Year Total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FA8DC"/>
                    </a:solidFill>
                  </a:tcPr>
                </a:tc>
              </a:tr>
              <a:tr h="251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Sales Projections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$300,000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$500,000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$680,000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$800,000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$1,200,000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$3,480,000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254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</a:tr>
              <a:tr h="251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Staffing Costs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$150,000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$180,000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$210,000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$240,000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$270,000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$1,050,000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251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Advertising Costs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$20,000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$16,000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$10,000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$8,000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$7,500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$61,500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</a:tr>
              <a:tr h="251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Manufacturing Costs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$70,000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$80,000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$90,000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$100,000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$110,000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$450,000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251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Rent Costs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$25,000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</a:tr>
              <a:tr h="251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Projected Material, Shipping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$40,000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$56,000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$69,000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$77,000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$83,000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$325,000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251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Insurance Costs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$6,800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$8,000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$15,000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$36,800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</a:tr>
              <a:tr h="463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Additional Web Server and IT Hosting/Maintenance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$20,000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$24,000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$28,000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$32,000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$35,000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$139,000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254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</a:tr>
              <a:tr h="251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 Cost for In-Store Sales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$287,000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$340,000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$397,000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$449,000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$518,000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$1,991,000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254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</a:tr>
              <a:tr h="251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Cash Inflow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$13,000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$160,000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$283,000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$351,000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$682,000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$1,489,000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Ingredients and Regulations</a:t>
            </a:r>
            <a:endParaRPr/>
          </a:p>
        </p:txBody>
      </p:sp>
      <p:sp>
        <p:nvSpPr>
          <p:cNvPr id="147" name="Google Shape;147;p25"/>
          <p:cNvSpPr txBox="1"/>
          <p:nvPr>
            <p:ph idx="1" type="body"/>
          </p:nvPr>
        </p:nvSpPr>
        <p:spPr>
          <a:xfrm>
            <a:off x="136450" y="1341000"/>
            <a:ext cx="5756100" cy="32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Must register and abide by FDA rules and regulations</a:t>
            </a:r>
            <a:endParaRPr b="1" sz="20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FDA testing and approval isn’t necessary as long as</a:t>
            </a:r>
            <a:endParaRPr b="1" sz="20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○"/>
            </a:pPr>
            <a:r>
              <a:rPr b="1" lang="en" sz="20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No new food additives are used</a:t>
            </a:r>
            <a:endParaRPr b="1" sz="20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○"/>
            </a:pPr>
            <a:r>
              <a:rPr b="1" lang="en" sz="20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Only naturally sourced or pre-approved colors are added</a:t>
            </a:r>
            <a:endParaRPr b="1" sz="20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FDA requires companies to ensure that their packaging is safe  </a:t>
            </a:r>
            <a:endParaRPr b="1" sz="20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8" name="Google Shape;1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2250" y="2081125"/>
            <a:ext cx="2857500" cy="162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Technology Considerations</a:t>
            </a:r>
            <a:endParaRPr b="1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" name="Google Shape;154;p26"/>
          <p:cNvSpPr txBox="1"/>
          <p:nvPr>
            <p:ph idx="1" type="body"/>
          </p:nvPr>
        </p:nvSpPr>
        <p:spPr>
          <a:xfrm>
            <a:off x="311700" y="1473538"/>
            <a:ext cx="5646000" cy="2587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Bottle</a:t>
            </a:r>
            <a:endParaRPr b="1" sz="2000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○"/>
            </a:pPr>
            <a:r>
              <a:rPr b="1" lang="en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-Thermoforming machine to mold recycled bottles</a:t>
            </a:r>
            <a:endParaRPr b="1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Label</a:t>
            </a:r>
            <a:endParaRPr b="1" sz="2000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○"/>
            </a:pPr>
            <a:r>
              <a:rPr b="1" lang="en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-Label printer necessary for mass production of labels</a:t>
            </a:r>
            <a:endParaRPr b="1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Environmentally Friendly</a:t>
            </a:r>
            <a:endParaRPr b="1" sz="2000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Char char="○"/>
            </a:pPr>
            <a:r>
              <a:rPr b="1" lang="en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-Reusable bottles and powder mix</a:t>
            </a:r>
            <a:endParaRPr/>
          </a:p>
        </p:txBody>
      </p:sp>
      <p:pic>
        <p:nvPicPr>
          <p:cNvPr id="155" name="Google Shape;15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4350" y="856950"/>
            <a:ext cx="2733173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 rotWithShape="1">
          <a:blip r:embed="rId4">
            <a:alphaModFix/>
          </a:blip>
          <a:srcRect b="22386" l="0" r="0" t="12610"/>
          <a:stretch/>
        </p:blipFill>
        <p:spPr>
          <a:xfrm>
            <a:off x="6703886" y="2285400"/>
            <a:ext cx="954114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</a:t>
            </a:r>
            <a:r>
              <a:rPr b="1" lang="en"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chedule</a:t>
            </a:r>
            <a:endParaRPr b="1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p27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</a:pPr>
            <a:r>
              <a:rPr b="1" lang="en" sz="1200">
                <a:solidFill>
                  <a:srgbClr val="FFFFFF"/>
                </a:solidFill>
                <a:highlight>
                  <a:srgbClr val="000000"/>
                </a:highlight>
                <a:latin typeface="Montserrat"/>
                <a:ea typeface="Montserrat"/>
                <a:cs typeface="Montserrat"/>
                <a:sym typeface="Montserrat"/>
              </a:rPr>
              <a:t>Sep 25, 2018: Initiate Project</a:t>
            </a:r>
            <a:endParaRPr b="1" sz="1200">
              <a:solidFill>
                <a:srgbClr val="FFFFFF"/>
              </a:solidFill>
              <a:highlight>
                <a:srgbClr val="0000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</a:pPr>
            <a:r>
              <a:rPr b="1" lang="en" sz="1200">
                <a:solidFill>
                  <a:srgbClr val="FFFFFF"/>
                </a:solidFill>
                <a:highlight>
                  <a:srgbClr val="000000"/>
                </a:highlight>
                <a:latin typeface="Montserrat"/>
                <a:ea typeface="Montserrat"/>
                <a:cs typeface="Montserrat"/>
                <a:sym typeface="Montserrat"/>
              </a:rPr>
              <a:t>Oct 1, 2018: Decide on Name and Logo</a:t>
            </a:r>
            <a:endParaRPr b="1" sz="1200">
              <a:solidFill>
                <a:srgbClr val="FFFFFF"/>
              </a:solidFill>
              <a:highlight>
                <a:srgbClr val="0000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</a:pPr>
            <a:r>
              <a:rPr b="1" lang="en" sz="1200">
                <a:solidFill>
                  <a:srgbClr val="FFFFFF"/>
                </a:solidFill>
                <a:highlight>
                  <a:srgbClr val="000000"/>
                </a:highlight>
                <a:latin typeface="Montserrat"/>
                <a:ea typeface="Montserrat"/>
                <a:cs typeface="Montserrat"/>
                <a:sym typeface="Montserrat"/>
              </a:rPr>
              <a:t>Oct 8, 2018: Finalize Ingredients in Drink</a:t>
            </a:r>
            <a:endParaRPr b="1" sz="1200">
              <a:solidFill>
                <a:srgbClr val="FFFFFF"/>
              </a:solidFill>
              <a:highlight>
                <a:srgbClr val="0000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</a:pPr>
            <a:r>
              <a:rPr b="1" lang="en" sz="1200">
                <a:solidFill>
                  <a:srgbClr val="FFFFFF"/>
                </a:solidFill>
                <a:highlight>
                  <a:srgbClr val="000000"/>
                </a:highlight>
                <a:latin typeface="Montserrat"/>
                <a:ea typeface="Montserrat"/>
                <a:cs typeface="Montserrat"/>
                <a:sym typeface="Montserrat"/>
              </a:rPr>
              <a:t>Oct 29, 2018: Get FDA Approval</a:t>
            </a:r>
            <a:endParaRPr b="1" sz="1200">
              <a:solidFill>
                <a:srgbClr val="FFFFFF"/>
              </a:solidFill>
              <a:highlight>
                <a:srgbClr val="0000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</a:pPr>
            <a:r>
              <a:rPr b="1" lang="en" sz="1200">
                <a:solidFill>
                  <a:srgbClr val="FFFFFF"/>
                </a:solidFill>
                <a:highlight>
                  <a:srgbClr val="000000"/>
                </a:highlight>
                <a:latin typeface="Montserrat"/>
                <a:ea typeface="Montserrat"/>
                <a:cs typeface="Montserrat"/>
                <a:sym typeface="Montserrat"/>
              </a:rPr>
              <a:t>Nov 5, 2018: Create and Develop Website</a:t>
            </a:r>
            <a:endParaRPr b="1" sz="1200">
              <a:solidFill>
                <a:srgbClr val="FFFFFF"/>
              </a:solidFill>
              <a:highlight>
                <a:srgbClr val="0000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</a:pPr>
            <a:r>
              <a:rPr b="1" lang="en" sz="1200">
                <a:solidFill>
                  <a:srgbClr val="FFFFFF"/>
                </a:solidFill>
                <a:highlight>
                  <a:srgbClr val="000000"/>
                </a:highlight>
                <a:latin typeface="Montserrat"/>
                <a:ea typeface="Montserrat"/>
                <a:cs typeface="Montserrat"/>
                <a:sym typeface="Montserrat"/>
              </a:rPr>
              <a:t>Nov 5, 2018: Create Instagram Page for Product</a:t>
            </a:r>
            <a:endParaRPr b="1" sz="1200">
              <a:solidFill>
                <a:srgbClr val="FFFFFF"/>
              </a:solidFill>
              <a:highlight>
                <a:srgbClr val="0000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</a:pPr>
            <a:r>
              <a:rPr b="1" lang="en" sz="1200">
                <a:solidFill>
                  <a:srgbClr val="FFFFFF"/>
                </a:solidFill>
                <a:highlight>
                  <a:srgbClr val="000000"/>
                </a:highlight>
                <a:latin typeface="Montserrat"/>
                <a:ea typeface="Montserrat"/>
                <a:cs typeface="Montserrat"/>
                <a:sym typeface="Montserrat"/>
              </a:rPr>
              <a:t>Nov 12, 2018: Begin Marketing Campaign</a:t>
            </a:r>
            <a:endParaRPr b="1" sz="1200">
              <a:solidFill>
                <a:srgbClr val="FFFFFF"/>
              </a:solidFill>
              <a:highlight>
                <a:srgbClr val="0000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</a:pPr>
            <a:r>
              <a:rPr b="1" lang="en" sz="1200">
                <a:solidFill>
                  <a:srgbClr val="FFFFFF"/>
                </a:solidFill>
                <a:highlight>
                  <a:srgbClr val="000000"/>
                </a:highlight>
                <a:latin typeface="Montserrat"/>
                <a:ea typeface="Montserrat"/>
                <a:cs typeface="Montserrat"/>
                <a:sym typeface="Montserrat"/>
              </a:rPr>
              <a:t>Nov 12, 2018: Film Commercial</a:t>
            </a:r>
            <a:endParaRPr b="1" sz="1200">
              <a:solidFill>
                <a:srgbClr val="FFFFFF"/>
              </a:solidFill>
              <a:highlight>
                <a:srgbClr val="0000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</a:pPr>
            <a:r>
              <a:rPr b="1" lang="en" sz="1200">
                <a:solidFill>
                  <a:srgbClr val="FFFFFF"/>
                </a:solidFill>
                <a:highlight>
                  <a:srgbClr val="000000"/>
                </a:highlight>
                <a:latin typeface="Montserrat"/>
                <a:ea typeface="Montserrat"/>
                <a:cs typeface="Montserrat"/>
                <a:sym typeface="Montserrat"/>
              </a:rPr>
              <a:t>Nov 19, 2018: Decide on Flavors for the Product</a:t>
            </a:r>
            <a:endParaRPr b="1" sz="1200">
              <a:solidFill>
                <a:srgbClr val="FFFFFF"/>
              </a:solidFill>
              <a:highlight>
                <a:srgbClr val="0000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</a:pPr>
            <a:r>
              <a:rPr b="1" lang="en" sz="1200">
                <a:solidFill>
                  <a:srgbClr val="FFFFFF"/>
                </a:solidFill>
                <a:highlight>
                  <a:srgbClr val="000000"/>
                </a:highlight>
                <a:latin typeface="Montserrat"/>
                <a:ea typeface="Montserrat"/>
                <a:cs typeface="Montserrat"/>
                <a:sym typeface="Montserrat"/>
              </a:rPr>
              <a:t>Nov 26, 2018: Complete Taste Tests for Product</a:t>
            </a:r>
            <a:endParaRPr b="1" sz="1200">
              <a:solidFill>
                <a:srgbClr val="FFFFFF"/>
              </a:solidFill>
              <a:highlight>
                <a:srgbClr val="0000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</a:pPr>
            <a:r>
              <a:rPr b="1" lang="en" sz="1200">
                <a:solidFill>
                  <a:srgbClr val="FFFFFF"/>
                </a:solidFill>
                <a:highlight>
                  <a:srgbClr val="000000"/>
                </a:highlight>
                <a:latin typeface="Montserrat"/>
                <a:ea typeface="Montserrat"/>
                <a:cs typeface="Montserrat"/>
                <a:sym typeface="Montserrat"/>
              </a:rPr>
              <a:t>Dec 3, 2018: Decide on Final Product to Rollout</a:t>
            </a:r>
            <a:endParaRPr b="1" sz="1200">
              <a:solidFill>
                <a:srgbClr val="FFFFFF"/>
              </a:solidFill>
              <a:highlight>
                <a:srgbClr val="0000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Char char="●"/>
            </a:pPr>
            <a:r>
              <a:rPr b="1" lang="en" sz="1200">
                <a:solidFill>
                  <a:srgbClr val="FFFFFF"/>
                </a:solidFill>
                <a:highlight>
                  <a:srgbClr val="000000"/>
                </a:highlight>
                <a:latin typeface="Montserrat"/>
                <a:ea typeface="Montserrat"/>
                <a:cs typeface="Montserrat"/>
                <a:sym typeface="Montserrat"/>
              </a:rPr>
              <a:t>Dec 17, 2018: Rollout Final Product to Public</a:t>
            </a:r>
            <a:endParaRPr/>
          </a:p>
        </p:txBody>
      </p:sp>
      <p:pic>
        <p:nvPicPr>
          <p:cNvPr id="163" name="Google Shape;16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7225" y="1481275"/>
            <a:ext cx="3424275" cy="28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Findings and Recommendations</a:t>
            </a:r>
            <a:endParaRPr b="1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" name="Google Shape;169;p28"/>
          <p:cNvSpPr txBox="1"/>
          <p:nvPr>
            <p:ph idx="1" type="body"/>
          </p:nvPr>
        </p:nvSpPr>
        <p:spPr>
          <a:xfrm>
            <a:off x="311700" y="1234075"/>
            <a:ext cx="5997000" cy="333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Marketing</a:t>
            </a:r>
            <a:endParaRPr b="1" sz="3000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Target Market</a:t>
            </a:r>
            <a:endParaRPr b="1" sz="2000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■"/>
            </a:pPr>
            <a:r>
              <a:rPr b="1" lang="en" sz="18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Students and Young Professionals</a:t>
            </a:r>
            <a:endParaRPr b="1" sz="18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Char char="●"/>
            </a:pPr>
            <a:r>
              <a:rPr b="1" lang="en" sz="1800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Active (sports/exercise)</a:t>
            </a:r>
            <a:endParaRPr b="1" sz="1800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Instagram</a:t>
            </a:r>
            <a:endParaRPr b="1" sz="2000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■"/>
            </a:pPr>
            <a:r>
              <a:rPr b="1" lang="en" sz="18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Growing social media platform</a:t>
            </a:r>
            <a:endParaRPr b="1" sz="18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●"/>
            </a:pPr>
            <a:r>
              <a:rPr b="1" lang="en" sz="18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Best way to build hype for the brand</a:t>
            </a:r>
            <a:endParaRPr b="1" sz="18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6791" y="1306725"/>
            <a:ext cx="1421660" cy="142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2325" y="2728400"/>
            <a:ext cx="3750575" cy="210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Findings and Recommendations</a:t>
            </a:r>
            <a:endParaRPr b="1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29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Organizational</a:t>
            </a:r>
            <a:endParaRPr b="1" sz="3000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Started by three Wentworth Business Management Students</a:t>
            </a:r>
            <a:endParaRPr b="1" sz="2000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■"/>
            </a:pPr>
            <a:r>
              <a:rPr b="1" lang="en" sz="18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Focused in Marketing and Finance</a:t>
            </a:r>
            <a:endParaRPr b="1" sz="18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Must hire outside sources to finalize drink</a:t>
            </a:r>
            <a:endParaRPr b="1" sz="20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■"/>
            </a:pPr>
            <a:r>
              <a:rPr b="1" lang="en" sz="18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FDA Specialist</a:t>
            </a:r>
            <a:endParaRPr b="1" sz="18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■"/>
            </a:pPr>
            <a:r>
              <a:rPr b="1" lang="en" sz="18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Sports Nutrition Specialist</a:t>
            </a:r>
            <a:endParaRPr b="1" sz="18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■"/>
            </a:pPr>
            <a:r>
              <a:rPr b="1" lang="en" sz="18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Dietician</a:t>
            </a:r>
            <a:endParaRPr b="1" sz="18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8" name="Google Shape;1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6025" y="2647525"/>
            <a:ext cx="1547599" cy="227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Findings and Recommendations</a:t>
            </a:r>
            <a:endParaRPr b="1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30"/>
          <p:cNvSpPr txBox="1"/>
          <p:nvPr>
            <p:ph idx="1" type="body"/>
          </p:nvPr>
        </p:nvSpPr>
        <p:spPr>
          <a:xfrm>
            <a:off x="311700" y="1234075"/>
            <a:ext cx="5162400" cy="333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Technology</a:t>
            </a:r>
            <a:endParaRPr b="1" sz="3000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Utilize existing technologies to make bottles and labels</a:t>
            </a:r>
            <a:endParaRPr b="1" sz="20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■"/>
            </a:pPr>
            <a:r>
              <a:rPr b="1" lang="en" sz="16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Thermoforming Machine</a:t>
            </a:r>
            <a:endParaRPr b="1" sz="16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■"/>
            </a:pPr>
            <a:r>
              <a:rPr b="1" lang="en" sz="16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Label Printer</a:t>
            </a:r>
            <a:endParaRPr b="1" sz="16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Rent a server for web capabilities</a:t>
            </a:r>
            <a:endParaRPr b="1" sz="20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Char char="■"/>
            </a:pPr>
            <a:r>
              <a:rPr b="1" lang="en" sz="1600">
                <a:solidFill>
                  <a:schemeClr val="lt1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Costs anywhere from $50-$500 yearly</a:t>
            </a:r>
            <a:endParaRPr b="1" sz="1600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9900" y="2092426"/>
            <a:ext cx="3987205" cy="221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Findings and Recommendations</a:t>
            </a:r>
            <a:endParaRPr b="1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p31"/>
          <p:cNvSpPr txBox="1"/>
          <p:nvPr>
            <p:ph idx="1" type="body"/>
          </p:nvPr>
        </p:nvSpPr>
        <p:spPr>
          <a:xfrm>
            <a:off x="473275" y="1215225"/>
            <a:ext cx="4848900" cy="333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Financial</a:t>
            </a:r>
            <a:endParaRPr b="1" sz="3000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Char char="●"/>
            </a:pPr>
            <a:r>
              <a:rPr b="1" lang="en" sz="2000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Lower salaries is an easy way to reduce costs</a:t>
            </a:r>
            <a:endParaRPr b="1" sz="2000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Typical product liability insurance is $0.25 of each $100 that is made by the company</a:t>
            </a:r>
            <a:endParaRPr b="1" sz="2000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○"/>
            </a:pPr>
            <a:r>
              <a:rPr b="1" lang="en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.0025 * Sales Projections</a:t>
            </a:r>
            <a:endParaRPr b="1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Char char="●"/>
            </a:pPr>
            <a:r>
              <a:rPr b="1" lang="en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Insurance will rise over time</a:t>
            </a:r>
            <a:endParaRPr b="1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0975" y="1526100"/>
            <a:ext cx="1865699" cy="271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Executive</a:t>
            </a:r>
            <a:r>
              <a:rPr b="1" lang="en"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Summary</a:t>
            </a:r>
            <a:endParaRPr b="1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660750" y="1227025"/>
            <a:ext cx="4984800" cy="33489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highlight>
                  <a:srgbClr val="000000"/>
                </a:highlight>
                <a:latin typeface="Montserrat"/>
                <a:ea typeface="Montserrat"/>
                <a:cs typeface="Montserrat"/>
                <a:sym typeface="Montserrat"/>
              </a:rPr>
              <a:t>Vygorade embodies an eco-friendly and a health conscious life for students and young professionals. Our drinks combine the best parts of sports and energy drinks. </a:t>
            </a:r>
            <a:endParaRPr b="1" sz="2000">
              <a:solidFill>
                <a:srgbClr val="FFFFFF"/>
              </a:solidFill>
              <a:highlight>
                <a:srgbClr val="0000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rgbClr val="FFFFFF"/>
                </a:solidFill>
                <a:highlight>
                  <a:srgbClr val="000000"/>
                </a:highlight>
                <a:latin typeface="Montserrat"/>
                <a:ea typeface="Montserrat"/>
                <a:cs typeface="Montserrat"/>
                <a:sym typeface="Montserrat"/>
              </a:rPr>
              <a:t>Vygorade will be bottled with recycled materials and manufactured in an environmentally friendly facility.</a:t>
            </a:r>
            <a:endParaRPr b="1" sz="2000">
              <a:solidFill>
                <a:srgbClr val="FFFFFF"/>
              </a:solidFill>
              <a:highlight>
                <a:srgbClr val="0000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3">
            <a:alphaModFix/>
          </a:blip>
          <a:srcRect b="16289" l="0" r="0" t="9833"/>
          <a:stretch/>
        </p:blipFill>
        <p:spPr>
          <a:xfrm>
            <a:off x="5707500" y="1362512"/>
            <a:ext cx="3124797" cy="3077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What is an Energy Drink?</a:t>
            </a:r>
            <a:endParaRPr/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485825" y="1234088"/>
            <a:ext cx="5139900" cy="333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2000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 “Energy drinks contain stimulants, primarily caffeine and sugar, which give a temporary boost to performance. Because caffeine concentration in the blood peeks about two to four hours after consumption, the caffeine boost is usually maximized if the beverage is drunk 1-2 hours prior to the start of an endurance activity.”</a:t>
            </a:r>
            <a:endParaRPr b="1" sz="2000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2275" y="1485638"/>
            <a:ext cx="2092350" cy="283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What is a Sports Drink?</a:t>
            </a:r>
            <a:endParaRPr b="1"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485825" y="1206738"/>
            <a:ext cx="4938900" cy="333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000">
                <a:solidFill>
                  <a:srgbClr val="FFFFFF"/>
                </a:solidFill>
                <a:highlight>
                  <a:srgbClr val="000000"/>
                </a:highlight>
                <a:latin typeface="Montserrat"/>
                <a:ea typeface="Montserrat"/>
                <a:cs typeface="Montserrat"/>
                <a:sym typeface="Montserrat"/>
              </a:rPr>
              <a:t>“Sports drinks are the most appropriate hydration fluid during strenuous activity. They contain no stimulants, only carbohydrate, and salts to replace those lost in sweat. A sports drink helps replace carbohydrates and electrolytes and is better at minimizing the possibility of dehydration than water alone.”</a:t>
            </a:r>
            <a:endParaRPr b="1" sz="2000">
              <a:solidFill>
                <a:srgbClr val="FFFFFF"/>
              </a:solidFill>
              <a:highlight>
                <a:srgbClr val="0000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Image result for gatorade logo png"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82114">
            <a:off x="5843725" y="1348537"/>
            <a:ext cx="2619775" cy="266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Description of Product</a:t>
            </a:r>
            <a:endParaRPr b="1"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120450" y="1113525"/>
            <a:ext cx="6732000" cy="3765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Vygorade contains caffeine, carbohydrates, and electrolytes. </a:t>
            </a:r>
            <a:endParaRPr b="1" sz="2000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This will benefit our target market as the caffeine will give them energy they need and replenish the things they lose during strenuous activities.</a:t>
            </a:r>
            <a:endParaRPr b="1" sz="2000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We ‘ll sell these at </a:t>
            </a:r>
            <a:r>
              <a:rPr b="1" lang="en" sz="2000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convenience</a:t>
            </a:r>
            <a:r>
              <a:rPr b="1" lang="en" sz="2000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 stores, markets, and gas stations. </a:t>
            </a:r>
            <a:endParaRPr b="1" sz="2000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>
              <a:solidFill>
                <a:srgbClr val="FFFFFF"/>
              </a:solidFill>
              <a:highlight>
                <a:schemeClr val="dk2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2450" y="950825"/>
            <a:ext cx="2118717" cy="376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Why Vygorade is Different</a:t>
            </a:r>
            <a:endParaRPr b="1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451350" y="1846200"/>
            <a:ext cx="8241300" cy="1582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2000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Vygorade is a drink incorporating the positive aspects of both a sports drinks and energy drink into their formula. T</a:t>
            </a:r>
            <a:r>
              <a:rPr b="1" lang="en" sz="2000">
                <a:solidFill>
                  <a:srgbClr val="FFFFFF"/>
                </a:solidFill>
                <a:highlight>
                  <a:srgbClr val="000000"/>
                </a:highlight>
                <a:latin typeface="Montserrat"/>
                <a:ea typeface="Montserrat"/>
                <a:cs typeface="Montserrat"/>
                <a:sym typeface="Montserrat"/>
              </a:rPr>
              <a:t>his is a safe alternative to other energy sources or supplements. </a:t>
            </a:r>
            <a:endParaRPr b="1" sz="2000">
              <a:solidFill>
                <a:srgbClr val="FFFFFF"/>
              </a:solidFill>
              <a:highlight>
                <a:srgbClr val="0000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Product Marketplace </a:t>
            </a:r>
            <a:endParaRPr b="1"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311700" y="1710700"/>
            <a:ext cx="4039500" cy="2653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highlight>
                  <a:srgbClr val="000000"/>
                </a:highlight>
                <a:latin typeface="Montserrat"/>
                <a:ea typeface="Montserrat"/>
                <a:cs typeface="Montserrat"/>
                <a:sym typeface="Montserrat"/>
              </a:rPr>
              <a:t>Target Market: </a:t>
            </a:r>
            <a:r>
              <a:rPr b="1" lang="en" sz="2000">
                <a:solidFill>
                  <a:srgbClr val="FFFFFF"/>
                </a:solidFill>
                <a:highlight>
                  <a:srgbClr val="000000"/>
                </a:highlight>
                <a:latin typeface="Montserrat"/>
                <a:ea typeface="Montserrat"/>
                <a:cs typeface="Montserrat"/>
                <a:sym typeface="Montserrat"/>
              </a:rPr>
              <a:t>Students and young professionals who drink sports or energy drinks in order to replenish or increase activity during and after workouts or while in the office.</a:t>
            </a:r>
            <a:endParaRPr b="1" sz="2000">
              <a:solidFill>
                <a:srgbClr val="FFFFFF"/>
              </a:solidFill>
              <a:highlight>
                <a:srgbClr val="0000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highlight>
                <a:srgbClr val="000000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2100" y="1362300"/>
            <a:ext cx="4507775" cy="3350007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/>
        </p:nvSpPr>
        <p:spPr>
          <a:xfrm>
            <a:off x="5791188" y="856925"/>
            <a:ext cx="18696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2000">
                <a:solidFill>
                  <a:srgbClr val="FFFFFF"/>
                </a:solidFill>
                <a:highlight>
                  <a:schemeClr val="dk2"/>
                </a:highlight>
                <a:latin typeface="Montserrat"/>
                <a:ea typeface="Montserrat"/>
                <a:cs typeface="Montserrat"/>
                <a:sym typeface="Montserrat"/>
              </a:rPr>
              <a:t>Competitors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Marketing Strategy</a:t>
            </a:r>
            <a:endParaRPr b="1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311700" y="1368375"/>
            <a:ext cx="4260300" cy="3023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FFFFF"/>
                </a:solidFill>
                <a:highlight>
                  <a:srgbClr val="0000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The Vygorade Team is working on developing a commercial including Wentworth students as well as some working professionals. These actors include Julie Mckenna, Alexis Stickelman, Elijah Hernandez, Alex Kielty, and Kathesh Handy.</a:t>
            </a:r>
            <a:endParaRPr sz="2000">
              <a:solidFill>
                <a:srgbClr val="FFFFFF"/>
              </a:solidFill>
              <a:highlight>
                <a:srgbClr val="000000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2863" y="2934125"/>
            <a:ext cx="1819275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3625" y="676275"/>
            <a:ext cx="1266825" cy="18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4400" y="666750"/>
            <a:ext cx="1266825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82850" y="676274"/>
            <a:ext cx="1266822" cy="1895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13027" y="2934125"/>
            <a:ext cx="1819275" cy="18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Marketing Strategy Continued</a:t>
            </a:r>
            <a:endParaRPr b="1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0" name="Google Shape;120;p21" title="Vygorade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1299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